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12" r:id="rId2"/>
    <p:sldId id="263" r:id="rId3"/>
    <p:sldId id="257" r:id="rId4"/>
    <p:sldId id="304" r:id="rId5"/>
    <p:sldId id="265" r:id="rId6"/>
    <p:sldId id="267" r:id="rId7"/>
    <p:sldId id="305" r:id="rId8"/>
    <p:sldId id="271" r:id="rId9"/>
    <p:sldId id="303" r:id="rId10"/>
    <p:sldId id="298" r:id="rId11"/>
    <p:sldId id="259" r:id="rId12"/>
    <p:sldId id="275" r:id="rId13"/>
    <p:sldId id="272" r:id="rId14"/>
    <p:sldId id="261" r:id="rId15"/>
    <p:sldId id="297" r:id="rId16"/>
    <p:sldId id="302" r:id="rId17"/>
    <p:sldId id="283" r:id="rId18"/>
    <p:sldId id="291" r:id="rId19"/>
    <p:sldId id="284" r:id="rId20"/>
    <p:sldId id="285" r:id="rId21"/>
    <p:sldId id="286" r:id="rId22"/>
    <p:sldId id="287" r:id="rId23"/>
    <p:sldId id="288" r:id="rId24"/>
    <p:sldId id="289" r:id="rId25"/>
    <p:sldId id="290" r:id="rId26"/>
    <p:sldId id="292" r:id="rId27"/>
    <p:sldId id="296" r:id="rId28"/>
    <p:sldId id="300" r:id="rId29"/>
    <p:sldId id="311" r:id="rId30"/>
    <p:sldId id="310" r:id="rId31"/>
    <p:sldId id="301" r:id="rId32"/>
    <p:sldId id="309" r:id="rId33"/>
    <p:sldId id="306" r:id="rId34"/>
    <p:sldId id="293" r:id="rId35"/>
    <p:sldId id="294" r:id="rId36"/>
    <p:sldId id="295" r:id="rId37"/>
    <p:sldId id="266" r:id="rId38"/>
    <p:sldId id="307" r:id="rId39"/>
    <p:sldId id="276" r:id="rId40"/>
    <p:sldId id="313" r:id="rId41"/>
    <p:sldId id="308" r:id="rId42"/>
    <p:sldId id="282" r:id="rId43"/>
    <p:sldId id="277" r:id="rId44"/>
    <p:sldId id="258" r:id="rId45"/>
    <p:sldId id="27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263"/>
            <p14:sldId id="257"/>
            <p14:sldId id="304"/>
            <p14:sldId id="265"/>
            <p14:sldId id="267"/>
            <p14:sldId id="305"/>
            <p14:sldId id="271"/>
            <p14:sldId id="303"/>
            <p14:sldId id="298"/>
            <p14:sldId id="259"/>
            <p14:sldId id="275"/>
            <p14:sldId id="272"/>
            <p14:sldId id="261"/>
            <p14:sldId id="297"/>
            <p14:sldId id="302"/>
            <p14:sldId id="283"/>
            <p14:sldId id="291"/>
            <p14:sldId id="284"/>
            <p14:sldId id="285"/>
            <p14:sldId id="286"/>
            <p14:sldId id="287"/>
            <p14:sldId id="288"/>
            <p14:sldId id="289"/>
            <p14:sldId id="290"/>
            <p14:sldId id="292"/>
            <p14:sldId id="296"/>
            <p14:sldId id="300"/>
            <p14:sldId id="311"/>
            <p14:sldId id="310"/>
            <p14:sldId id="301"/>
            <p14:sldId id="309"/>
            <p14:sldId id="306"/>
            <p14:sldId id="293"/>
            <p14:sldId id="294"/>
            <p14:sldId id="295"/>
            <p14:sldId id="266"/>
            <p14:sldId id="307"/>
            <p14:sldId id="276"/>
            <p14:sldId id="313"/>
            <p14:sldId id="308"/>
            <p14:sldId id="282"/>
            <p14:sldId id="277"/>
            <p14:sldId id="258"/>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5281"/>
    <a:srgbClr val="AB26A9"/>
    <a:srgbClr val="FCA36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71" autoAdjust="0"/>
    <p:restoredTop sz="93467" autoAdjust="0"/>
  </p:normalViewPr>
  <p:slideViewPr>
    <p:cSldViewPr snapToGrid="0">
      <p:cViewPr varScale="1">
        <p:scale>
          <a:sx n="77" d="100"/>
          <a:sy n="77"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3/17/2021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two sections will hopefully convince you of the benefits of GitHub, the next two will demonstrate the installation process and basic usage, and the last section will leave you with some resources to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that example, Carolyn used the tools to make her life easier! </a:t>
            </a:r>
          </a:p>
          <a:p>
            <a:r>
              <a:rPr lang="en-US" dirty="0"/>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19</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where it can be helpful to have Windows show you file extensions).</a:t>
            </a:r>
          </a:p>
          <a:p>
            <a:endPar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20</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21</a:t>
            </a:fld>
            <a:endParaRPr lang="en-US"/>
          </a:p>
        </p:txBody>
      </p:sp>
    </p:spTree>
    <p:extLst>
      <p:ext uri="{BB962C8B-B14F-4D97-AF65-F5344CB8AC3E}">
        <p14:creationId xmlns:p14="http://schemas.microsoft.com/office/powerpoint/2010/main" val="3576797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32</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34</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of course did not know all these things and have learned them from SO MANY people. Folks with amazing resources that guided this presentation are the following</a:t>
            </a:r>
          </a:p>
        </p:txBody>
      </p:sp>
      <p:sp>
        <p:nvSpPr>
          <p:cNvPr id="4" name="Slide Number Placeholder 3"/>
          <p:cNvSpPr>
            <a:spLocks noGrp="1"/>
          </p:cNvSpPr>
          <p:nvPr>
            <p:ph type="sldNum" sz="quarter" idx="5"/>
          </p:nvPr>
        </p:nvSpPr>
        <p:spPr/>
        <p:txBody>
          <a:bodyPr/>
          <a:lstStyle/>
          <a:p>
            <a:fld id="{10606FC1-68EC-43C8-AFC3-FD13618D3AED}" type="slidenum">
              <a:rPr lang="en-US" smtClean="0"/>
              <a:t>44</a:t>
            </a:fld>
            <a:endParaRPr lang="en-US"/>
          </a:p>
        </p:txBody>
      </p:sp>
    </p:spTree>
    <p:extLst>
      <p:ext uri="{BB962C8B-B14F-4D97-AF65-F5344CB8AC3E}">
        <p14:creationId xmlns:p14="http://schemas.microsoft.com/office/powerpoint/2010/main" val="371342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dirty="0"/>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dirty="0"/>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92E67B96-004A-4457-B92F-683DBCAD50FF}" type="datetimeFigureOut">
              <a:rPr lang="en-US" smtClean="0"/>
              <a:t>3/17/2021</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67B96-004A-4457-B92F-683DBCAD50FF}" type="datetimeFigureOut">
              <a:rPr lang="en-US" smtClean="0"/>
              <a:t>3/17/2021</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new"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angitgit.com/en" TargetMode="External"/><Relationship Id="rId7" Type="http://schemas.openxmlformats.org/officeDocument/2006/relationships/image" Target="../media/image43.svg"/><Relationship Id="rId2" Type="http://schemas.openxmlformats.org/officeDocument/2006/relationships/hyperlink" Target="http://www.ohshitgit.com/"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twitter.com/catsofinstagram" TargetMode="External"/><Relationship Id="rId4" Type="http://schemas.openxmlformats.org/officeDocument/2006/relationships/hyperlink" Target="https://rawgit.com/nazrug/Quickstart/master/GithubQuickstart.html"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rstudio-conf-2020.github.io/r-for-excel/rstudio.html#github-brief-intro-config" TargetMode="External"/><Relationship Id="rId3" Type="http://schemas.openxmlformats.org/officeDocument/2006/relationships/hyperlink" Target="https://afredston.github.io/learn-git/learn-git.html" TargetMode="External"/><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g"/><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606056"/>
            <a:ext cx="8633413" cy="2882985"/>
          </a:xfrm>
        </p:spPr>
        <p:txBody>
          <a:bodyPr>
            <a:normAutofit/>
          </a:bodyPr>
          <a:lstStyle/>
          <a:p>
            <a:pPr algn="l"/>
            <a:r>
              <a:rPr lang="en-US" sz="7200" b="1" dirty="0">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rmAutofit/>
          </a:bodyPr>
          <a:lstStyle/>
          <a:p>
            <a:pPr algn="l"/>
            <a:r>
              <a:rPr lang="en-US" sz="3600" dirty="0">
                <a:latin typeface="Goldman Sans" panose="020B0603020203020204" pitchFamily="34" charset="0"/>
                <a:cs typeface="Goldman Sans" panose="020B0603020203020204" pitchFamily="34" charset="0"/>
              </a:rPr>
              <a:t>UAF AFS Student Subunit </a:t>
            </a:r>
          </a:p>
          <a:p>
            <a:pPr algn="l"/>
            <a:r>
              <a:rPr lang="en-US" sz="3600" dirty="0">
                <a:latin typeface="Goldman Sans" panose="020B0603020203020204" pitchFamily="34" charset="0"/>
                <a:cs typeface="Goldman Sans" panose="020B0603020203020204" pitchFamily="34" charset="0"/>
              </a:rPr>
              <a:t>March 18, 2021</a:t>
            </a:r>
          </a:p>
          <a:p>
            <a:pPr algn="l"/>
            <a:r>
              <a:rPr lang="en-US" sz="3600" dirty="0">
                <a:latin typeface="Goldman Sans" panose="020B0603020203020204" pitchFamily="34" charset="0"/>
                <a:cs typeface="Goldman Sans" panose="020B0603020203020204" pitchFamily="34" charset="0"/>
              </a:rPr>
              <a:t>Justin Priest</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531" y="2370516"/>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106958" y="4429096"/>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i="1" dirty="0">
                <a:latin typeface="Goldman Sans" panose="020B0603020203020204" pitchFamily="34" charset="0"/>
                <a:cs typeface="Goldman Sans" panose="020B0603020203020204" pitchFamily="34" charset="0"/>
              </a:rPr>
              <a:t>https://github.com/justinpriest/github_demo_afs</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dirty="0">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dirty="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dirty="0"/>
              <a:t>Versioning: The bane of digital file storage </a:t>
            </a:r>
          </a:p>
          <a:p>
            <a:pPr marL="0" indent="0">
              <a:buNone/>
            </a:pPr>
            <a:endParaRPr lang="en-US" dirty="0"/>
          </a:p>
          <a:p>
            <a:pPr marL="0" indent="0">
              <a:buNone/>
            </a:pPr>
            <a:r>
              <a:rPr lang="en-US" dirty="0"/>
              <a:t>Enter Version Control!</a:t>
            </a:r>
          </a:p>
        </p:txBody>
      </p:sp>
      <p:pic>
        <p:nvPicPr>
          <p:cNvPr id="5" name="Picture 4">
            <a:extLst>
              <a:ext uri="{FF2B5EF4-FFF2-40B4-BE49-F238E27FC236}">
                <a16:creationId xmlns:a16="http://schemas.microsoft.com/office/drawing/2014/main" id="{04F18675-6BF5-4C89-BC05-84C2C4BF4616}"/>
              </a:ext>
            </a:extLst>
          </p:cNvPr>
          <p:cNvPicPr>
            <a:picLocks noChangeAspect="1"/>
          </p:cNvPicPr>
          <p:nvPr/>
        </p:nvPicPr>
        <p:blipFill rotWithShape="1">
          <a:blip r:embed="rId3"/>
          <a:srcRect l="338" r="2605"/>
          <a:stretch/>
        </p:blipFill>
        <p:spPr>
          <a:xfrm>
            <a:off x="3917371" y="1825625"/>
            <a:ext cx="7710055" cy="4257675"/>
          </a:xfrm>
          <a:prstGeom prst="rect">
            <a:avLst/>
          </a:prstGeom>
        </p:spPr>
      </p:pic>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4"/>
          <a:stretch>
            <a:fillRect/>
          </a:stretch>
        </p:blipFill>
        <p:spPr>
          <a:xfrm>
            <a:off x="3900054" y="182562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4804" y="3131170"/>
            <a:ext cx="1646583" cy="1646583"/>
          </a:xfrm>
          <a:prstGeom prst="rect">
            <a:avLst/>
          </a:prstGeom>
        </p:spPr>
      </p:pic>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2 </a:t>
            </a:r>
            <a:r>
              <a:rPr lang="en-US" sz="5400" dirty="0"/>
              <a:t> – </a:t>
            </a:r>
            <a:r>
              <a:rPr lang="en-US" dirty="0"/>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dirty="0"/>
              <a:t>GitHub helps scientists with:</a:t>
            </a:r>
          </a:p>
          <a:p>
            <a:endParaRPr lang="en-US" sz="3200" dirty="0"/>
          </a:p>
          <a:p>
            <a:endParaRPr lang="en-US" sz="3200" dirty="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dirty="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dirty="0"/>
              <a:t>Code sharing</a:t>
            </a:r>
          </a:p>
          <a:p>
            <a:endParaRPr lang="en-US" sz="2800" dirty="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dirty="0">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dirty="0"/>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dirty="0">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dirty="0"/>
              <a:t>Project &amp; data analysis storage</a:t>
            </a:r>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dirty="0"/>
              <a:t>2 </a:t>
            </a:r>
            <a:r>
              <a:rPr lang="en-US" sz="5400" dirty="0"/>
              <a:t> – </a:t>
            </a:r>
            <a:r>
              <a:rPr lang="en-US" dirty="0"/>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dirty="0"/>
              <a:t>As scientists, we can use GitHub over a project’s lifecycle:</a:t>
            </a:r>
          </a:p>
          <a:p>
            <a:endParaRPr lang="en-US" dirty="0"/>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Show results with others</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153939" y="5662441"/>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Share analysis when we publish!</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Diagram&#10;&#10;Description automatically generated with low confidence">
            <a:extLst>
              <a:ext uri="{FF2B5EF4-FFF2-40B4-BE49-F238E27FC236}">
                <a16:creationId xmlns:a16="http://schemas.microsoft.com/office/drawing/2014/main" id="{411B493C-B625-440E-A3EF-F4BB7B09BEA7}"/>
              </a:ext>
            </a:extLst>
          </p:cNvPr>
          <p:cNvPicPr>
            <a:picLocks noChangeAspect="1"/>
          </p:cNvPicPr>
          <p:nvPr/>
        </p:nvPicPr>
        <p:blipFill rotWithShape="1">
          <a:blip r:embed="rId2">
            <a:extLst>
              <a:ext uri="{28A0092B-C50C-407E-A947-70E740481C1C}">
                <a14:useLocalDpi xmlns:a14="http://schemas.microsoft.com/office/drawing/2010/main" val="0"/>
              </a:ext>
            </a:extLst>
          </a:blip>
          <a:srcRect b="2298"/>
          <a:stretch/>
        </p:blipFill>
        <p:spPr>
          <a:xfrm>
            <a:off x="2045561" y="257176"/>
            <a:ext cx="8702759" cy="6302650"/>
          </a:xfrm>
          <a:prstGeom prst="rect">
            <a:avLst/>
          </a:prstGeom>
        </p:spPr>
      </p:pic>
    </p:spTree>
    <p:extLst>
      <p:ext uri="{BB962C8B-B14F-4D97-AF65-F5344CB8AC3E}">
        <p14:creationId xmlns:p14="http://schemas.microsoft.com/office/powerpoint/2010/main" val="182564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2 </a:t>
            </a:r>
            <a:r>
              <a:rPr lang="en-US" sz="5400" dirty="0"/>
              <a:t> – </a:t>
            </a:r>
            <a:r>
              <a:rPr lang="en-US" dirty="0"/>
              <a:t>Why Use GitHub: Use Case</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6532179" y="1929798"/>
            <a:ext cx="5157952" cy="4817731"/>
          </a:xfrm>
        </p:spPr>
        <p:txBody>
          <a:bodyPr/>
          <a:lstStyle/>
          <a:p>
            <a:pPr marL="0" indent="0">
              <a:buNone/>
            </a:pPr>
            <a:r>
              <a:rPr lang="en-US" dirty="0"/>
              <a:t>Carolyn is a grad student that uses GitHub for her thesis. She encounters the following:</a:t>
            </a:r>
          </a:p>
          <a:p>
            <a:pPr lvl="1"/>
            <a:r>
              <a:rPr lang="en-US" dirty="0"/>
              <a:t>Stores files in cloud easily</a:t>
            </a:r>
          </a:p>
          <a:p>
            <a:pPr lvl="1"/>
            <a:r>
              <a:rPr lang="en-US" dirty="0"/>
              <a:t>Has no version issues</a:t>
            </a:r>
          </a:p>
          <a:p>
            <a:pPr lvl="1"/>
            <a:r>
              <a:rPr lang="en-US" dirty="0"/>
              <a:t>Record of all changes to analysis</a:t>
            </a:r>
          </a:p>
          <a:p>
            <a:pPr lvl="1"/>
            <a:r>
              <a:rPr lang="en-US" dirty="0"/>
              <a:t>Collaborates with just a few clicks</a:t>
            </a:r>
          </a:p>
          <a:p>
            <a:pPr lvl="1"/>
            <a:r>
              <a:rPr lang="en-US" dirty="0"/>
              <a:t>When publishing, sends editors and reviewers her code link (“I trust her, bro!”)</a:t>
            </a:r>
          </a:p>
          <a:p>
            <a:pPr lvl="1"/>
            <a:endParaRPr lang="en-US" dirty="0"/>
          </a:p>
          <a:p>
            <a:pPr lvl="1"/>
            <a:endParaRPr lang="en-US" dirty="0"/>
          </a:p>
        </p:txBody>
      </p:sp>
      <p:sp>
        <p:nvSpPr>
          <p:cNvPr id="4" name="Content Placeholder 2">
            <a:extLst>
              <a:ext uri="{FF2B5EF4-FFF2-40B4-BE49-F238E27FC236}">
                <a16:creationId xmlns:a16="http://schemas.microsoft.com/office/drawing/2014/main" id="{20C5C2FD-590D-4AC5-9779-047188AA6FE3}"/>
              </a:ext>
            </a:extLst>
          </p:cNvPr>
          <p:cNvSpPr txBox="1">
            <a:spLocks/>
          </p:cNvSpPr>
          <p:nvPr/>
        </p:nvSpPr>
        <p:spPr>
          <a:xfrm>
            <a:off x="359979" y="1929798"/>
            <a:ext cx="5157952" cy="4928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Kyle is a grad student that stores his R thesis files locally. He has the following problems:</a:t>
            </a:r>
          </a:p>
          <a:p>
            <a:pPr lvl="1"/>
            <a:r>
              <a:rPr lang="en-US" dirty="0"/>
              <a:t>Requires backing up files</a:t>
            </a:r>
          </a:p>
          <a:p>
            <a:pPr lvl="1"/>
            <a:r>
              <a:rPr lang="en-US" dirty="0"/>
              <a:t>Has multiple versions of same file</a:t>
            </a:r>
          </a:p>
          <a:p>
            <a:pPr lvl="1"/>
            <a:r>
              <a:rPr lang="en-US" dirty="0"/>
              <a:t>Little record of previous versions</a:t>
            </a:r>
          </a:p>
          <a:p>
            <a:pPr lvl="1"/>
            <a:r>
              <a:rPr lang="en-US" dirty="0"/>
              <a:t>Emails files to collaborators</a:t>
            </a:r>
          </a:p>
          <a:p>
            <a:pPr lvl="1"/>
            <a:r>
              <a:rPr lang="en-US" dirty="0"/>
              <a:t>When publishing, usually does not include his code (“Trust me, bro!”)</a:t>
            </a:r>
          </a:p>
          <a:p>
            <a:pPr lvl="1"/>
            <a:endParaRPr lang="en-US" dirty="0"/>
          </a:p>
          <a:p>
            <a:endParaRPr lang="en-US" dirty="0"/>
          </a:p>
        </p:txBody>
      </p:sp>
    </p:spTree>
    <p:extLst>
      <p:ext uri="{BB962C8B-B14F-4D97-AF65-F5344CB8AC3E}">
        <p14:creationId xmlns:p14="http://schemas.microsoft.com/office/powerpoint/2010/main" val="269429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dirty="0"/>
              <a:t>Figure: Allison Horst</a:t>
            </a:r>
          </a:p>
        </p:txBody>
      </p:sp>
    </p:spTree>
    <p:extLst>
      <p:ext uri="{BB962C8B-B14F-4D97-AF65-F5344CB8AC3E}">
        <p14:creationId xmlns:p14="http://schemas.microsoft.com/office/powerpoint/2010/main" val="993058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dirty="0"/>
              <a:t>3 – How Can I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dirty="0"/>
              <a:t>One time setup &amp; Daily usage</a:t>
            </a:r>
          </a:p>
        </p:txBody>
      </p:sp>
    </p:spTree>
    <p:extLst>
      <p:ext uri="{BB962C8B-B14F-4D97-AF65-F5344CB8AC3E}">
        <p14:creationId xmlns:p14="http://schemas.microsoft.com/office/powerpoint/2010/main" val="220557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162877" y="2729865"/>
            <a:ext cx="2899577" cy="2959734"/>
          </a:xfrm>
        </p:spPr>
        <p:txBody>
          <a:bodyPr>
            <a:normAutofit/>
          </a:bodyPr>
          <a:lstStyle/>
          <a:p>
            <a:pPr marL="0" indent="0" algn="r">
              <a:buNone/>
            </a:pPr>
            <a:r>
              <a:rPr lang="en-US" dirty="0"/>
              <a:t>repo (repository)</a:t>
            </a:r>
          </a:p>
          <a:p>
            <a:pPr marL="0" indent="0" algn="r">
              <a:buNone/>
            </a:pPr>
            <a:r>
              <a:rPr lang="en-US" dirty="0"/>
              <a:t>remote </a:t>
            </a:r>
          </a:p>
          <a:p>
            <a:pPr marL="0" indent="0" algn="r">
              <a:buNone/>
            </a:pPr>
            <a:r>
              <a:rPr lang="en-US" dirty="0"/>
              <a:t>local </a:t>
            </a:r>
          </a:p>
          <a:p>
            <a:pPr marL="0" indent="0" algn="r">
              <a:buNone/>
            </a:pPr>
            <a:r>
              <a:rPr lang="en-US" dirty="0"/>
              <a:t>clone </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4821141" y="2729865"/>
            <a:ext cx="7285382" cy="240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“folder” containing an individual project</a:t>
            </a:r>
          </a:p>
          <a:p>
            <a:pPr marL="0" indent="0">
              <a:buNone/>
            </a:pPr>
            <a:r>
              <a:rPr lang="en-US" dirty="0"/>
              <a:t>The repo on github.com </a:t>
            </a:r>
          </a:p>
          <a:p>
            <a:pPr marL="0" indent="0">
              <a:buNone/>
            </a:pPr>
            <a:r>
              <a:rPr lang="en-US" dirty="0"/>
              <a:t>The repo on your computer</a:t>
            </a:r>
          </a:p>
          <a:p>
            <a:pPr marL="0" indent="0">
              <a:buNone/>
            </a:pPr>
            <a:r>
              <a:rPr lang="en-US" dirty="0"/>
              <a:t>Copy the remote repo to your computer</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4062454" y="2729865"/>
            <a:ext cx="758023" cy="2959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t>
            </a:r>
          </a:p>
          <a:p>
            <a:pPr marL="0" indent="0" algn="ctr">
              <a:buNone/>
            </a:pPr>
            <a:r>
              <a:rPr lang="en-US" dirty="0"/>
              <a:t>=</a:t>
            </a:r>
          </a:p>
          <a:p>
            <a:pPr marL="0" indent="0" algn="ctr">
              <a:buNone/>
            </a:pPr>
            <a:r>
              <a:rPr lang="en-US" dirty="0"/>
              <a:t>=</a:t>
            </a:r>
          </a:p>
          <a:p>
            <a:pPr marL="0" indent="0" algn="ctr">
              <a:buNone/>
            </a:pPr>
            <a:r>
              <a:rPr lang="en-US" dirty="0"/>
              <a:t>=</a:t>
            </a:r>
          </a:p>
        </p:txBody>
      </p:sp>
    </p:spTree>
    <p:extLst>
      <p:ext uri="{BB962C8B-B14F-4D97-AF65-F5344CB8AC3E}">
        <p14:creationId xmlns:p14="http://schemas.microsoft.com/office/powerpoint/2010/main" val="3459703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dirty="0">
                    <a:latin typeface="Arial Black" panose="020B0A04020102020204" pitchFamily="34" charset="0"/>
                  </a:rPr>
                  <a:t>Repo</a:t>
                </a:r>
                <a:endParaRPr lang="en-US" sz="2000" i="1" dirty="0"/>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dirty="0">
                  <a:latin typeface="Arial Black" panose="020B0A04020102020204" pitchFamily="34" charset="0"/>
                </a:rPr>
                <a:t>Remote</a:t>
              </a:r>
              <a:endParaRPr lang="en-US" sz="2000" i="1" dirty="0"/>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Local</a:t>
              </a:r>
              <a:endParaRPr lang="en-US" sz="2000" i="1" dirty="0"/>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dirty="0">
                  <a:latin typeface="Arial Black" panose="020B0A04020102020204" pitchFamily="34" charset="0"/>
                </a:rPr>
                <a:t>Clone</a:t>
              </a:r>
              <a:endParaRPr lang="en-US" sz="2000" i="1" dirty="0"/>
            </a:p>
          </p:txBody>
        </p:sp>
      </p:grpSp>
    </p:spTree>
    <p:extLst>
      <p:ext uri="{BB962C8B-B14F-4D97-AF65-F5344CB8AC3E}">
        <p14:creationId xmlns:p14="http://schemas.microsoft.com/office/powerpoint/2010/main" val="3280344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a free account from github.com </a:t>
            </a:r>
          </a:p>
          <a:p>
            <a:pPr lvl="1"/>
            <a:r>
              <a:rPr lang="en-US" dirty="0"/>
              <a:t>GitHub has great benefits for their student accounts!</a:t>
            </a:r>
          </a:p>
          <a:p>
            <a:endParaRPr lang="en-US" dirty="0">
              <a:hlinkClick r:id="rId3"/>
            </a:endParaRPr>
          </a:p>
          <a:p>
            <a:r>
              <a:rPr lang="en-US" dirty="0">
                <a:hlinkClick r:id="rId3"/>
              </a:rPr>
              <a:t>Download</a:t>
            </a:r>
            <a:r>
              <a:rPr lang="en-US" dirty="0"/>
              <a:t> &amp; install the program “git” </a:t>
            </a:r>
          </a:p>
          <a:p>
            <a:pPr lvl="1"/>
            <a:r>
              <a:rPr lang="en-US" dirty="0"/>
              <a:t>Note the folder where this installs. In Windows common places are C:\Users\jtpriest\AppData\Local\Programs\Git       </a:t>
            </a:r>
            <a:r>
              <a:rPr lang="en-US" i="1" dirty="0"/>
              <a:t>(change to your username) </a:t>
            </a:r>
            <a:r>
              <a:rPr lang="en-US" dirty="0"/>
              <a:t>C:\Program Files\Git</a:t>
            </a:r>
          </a:p>
          <a:p>
            <a:pPr lvl="1"/>
            <a:r>
              <a:rPr lang="en-US" dirty="0"/>
              <a:t>Accept all default settings and click through until installed. </a:t>
            </a:r>
          </a:p>
          <a:p>
            <a:endParaRPr lang="en-US" dirty="0"/>
          </a:p>
          <a:p>
            <a:endParaRPr lang="en-US" dirty="0"/>
          </a:p>
        </p:txBody>
      </p:sp>
    </p:spTree>
    <p:extLst>
      <p:ext uri="{BB962C8B-B14F-4D97-AF65-F5344CB8AC3E}">
        <p14:creationId xmlns:p14="http://schemas.microsoft.com/office/powerpoint/2010/main" val="35002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E4AAC-81A3-4D58-B636-5DAF66B85DD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Justin Priest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E302D1-5B6C-4E8D-8B53-FC12D219A8A8}"/>
              </a:ext>
            </a:extLst>
          </p:cNvPr>
          <p:cNvSpPr txBox="1"/>
          <p:nvPr/>
        </p:nvSpPr>
        <p:spPr>
          <a:xfrm>
            <a:off x="640081" y="2872899"/>
            <a:ext cx="4368602" cy="3320668"/>
          </a:xfrm>
          <a:prstGeom prst="rect">
            <a:avLst/>
          </a:prstGeom>
        </p:spPr>
        <p:txBody>
          <a:bodyPr vert="horz" lIns="91440" tIns="45720" rIns="91440" bIns="45720" rtlCol="0">
            <a:normAutofit/>
          </a:bodyPr>
          <a:lstStyle/>
          <a:p>
            <a:pPr>
              <a:lnSpc>
                <a:spcPct val="90000"/>
              </a:lnSpc>
              <a:spcAft>
                <a:spcPts val="600"/>
              </a:spcAft>
            </a:pPr>
            <a:r>
              <a:rPr lang="en-US" sz="2200" dirty="0"/>
              <a:t>2020 CFOS Graduate from </a:t>
            </a:r>
          </a:p>
          <a:p>
            <a:pPr>
              <a:lnSpc>
                <a:spcPct val="90000"/>
              </a:lnSpc>
              <a:spcAft>
                <a:spcPts val="600"/>
              </a:spcAft>
            </a:pPr>
            <a:r>
              <a:rPr lang="en-US" sz="2200" dirty="0"/>
              <a:t>Dr. Trent Sutton’s Lab</a:t>
            </a: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dirty="0"/>
              <a:t>ADF&amp;G Coho Salmon Researcher in Sitka &amp; Juneau</a:t>
            </a:r>
          </a:p>
          <a:p>
            <a:pPr>
              <a:lnSpc>
                <a:spcPct val="90000"/>
              </a:lnSpc>
              <a:spcAft>
                <a:spcPts val="600"/>
              </a:spcAft>
            </a:pPr>
            <a:endParaRPr lang="en-US" sz="2200" dirty="0"/>
          </a:p>
          <a:p>
            <a:pPr>
              <a:lnSpc>
                <a:spcPct val="90000"/>
              </a:lnSpc>
              <a:spcAft>
                <a:spcPts val="600"/>
              </a:spcAft>
            </a:pPr>
            <a:r>
              <a:rPr lang="en-US" sz="2200" dirty="0"/>
              <a:t>Learned R tools at CFOS (easy way) &amp; taught myself (hard but fun way)</a:t>
            </a:r>
          </a:p>
        </p:txBody>
      </p:sp>
      <p:pic>
        <p:nvPicPr>
          <p:cNvPr id="5" name="Content Placeholder 4" descr="A person holding a fish&#10;&#10;Description automatically generated">
            <a:extLst>
              <a:ext uri="{FF2B5EF4-FFF2-40B4-BE49-F238E27FC236}">
                <a16:creationId xmlns:a16="http://schemas.microsoft.com/office/drawing/2014/main" id="{112A8123-A6C7-40F4-A9F4-72B09669C7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559" r="102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5441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dirty="0"/>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RStudio, under Tools, -&gt; Global Options -&gt;“Git/SVN” </a:t>
            </a:r>
          </a:p>
          <a:p>
            <a:pPr lvl="1"/>
            <a:r>
              <a:rPr lang="en-US" sz="2000" dirty="0"/>
              <a:t>In the window that pops up, select “Enable version control interface for RStudio projects”. </a:t>
            </a:r>
          </a:p>
          <a:p>
            <a:pPr lvl="1"/>
            <a:r>
              <a:rPr lang="en-US" sz="2000" dirty="0"/>
              <a:t>Under “Git executable” click browse and select the correct folder noted before. Select the git.exe file, typically found in folder “bin”.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dirty="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Copy this! </a:t>
            </a:r>
            <a:endParaRPr lang="en-US" sz="2000" dirty="0"/>
          </a:p>
          <a:p>
            <a:r>
              <a:rPr lang="en-US" sz="2400" dirty="0"/>
              <a:t>Open up github.com and go to your </a:t>
            </a:r>
            <a:r>
              <a:rPr lang="en-US" sz="2400" dirty="0">
                <a:hlinkClick r:id="rId3"/>
              </a:rPr>
              <a:t>profile settings</a:t>
            </a:r>
            <a:endParaRPr lang="en-US" sz="2400" dirty="0"/>
          </a:p>
          <a:p>
            <a:pPr lvl="1"/>
            <a:r>
              <a:rPr lang="en-US" sz="2000" dirty="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dirty="0"/>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In RStudio, install and load package “</a:t>
            </a:r>
            <a:r>
              <a:rPr lang="en-US" dirty="0" err="1"/>
              <a:t>usethis</a:t>
            </a:r>
            <a:r>
              <a:rPr lang="en-US" dirty="0"/>
              <a:t>”. Run this code</a:t>
            </a:r>
          </a:p>
          <a:p>
            <a:pPr marL="457200" indent="-457200">
              <a:buNone/>
            </a:pPr>
            <a:r>
              <a:rPr lang="en-US" sz="2000" dirty="0">
                <a:latin typeface="Consolas" panose="020B0609020204030204" pitchFamily="49" charset="0"/>
              </a:rPr>
              <a:t>	library(</a:t>
            </a:r>
            <a:r>
              <a:rPr lang="en-US" sz="2000" dirty="0" err="1">
                <a:latin typeface="Consolas" panose="020B0609020204030204" pitchFamily="49" charset="0"/>
              </a:rPr>
              <a:t>usethis</a:t>
            </a:r>
            <a:r>
              <a:rPr lang="en-US" sz="2000" dirty="0">
                <a:latin typeface="Consolas" panose="020B0609020204030204" pitchFamily="49" charset="0"/>
              </a:rPr>
              <a:t>)</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use_git_config</a:t>
            </a:r>
            <a:r>
              <a:rPr lang="en-US" sz="2000" dirty="0">
                <a:latin typeface="Consolas" panose="020B0609020204030204" pitchFamily="49" charset="0"/>
              </a:rPr>
              <a:t>(user.name = “Your Name”, </a:t>
            </a:r>
            <a:r>
              <a:rPr lang="en-US" sz="2000" dirty="0" err="1">
                <a:latin typeface="Consolas" panose="020B0609020204030204" pitchFamily="49" charset="0"/>
              </a:rPr>
              <a:t>user.email</a:t>
            </a:r>
            <a:r>
              <a:rPr lang="en-US" sz="2000" dirty="0">
                <a:latin typeface="Consolas" panose="020B0609020204030204" pitchFamily="49" charset="0"/>
              </a:rPr>
              <a:t> = “your_email@alaska.edu”) </a:t>
            </a:r>
          </a:p>
          <a:p>
            <a:pPr marL="457200" indent="-457200">
              <a:buNone/>
            </a:pPr>
            <a:r>
              <a:rPr lang="en-US" sz="2000" dirty="0">
                <a:latin typeface="Consolas" panose="020B0609020204030204" pitchFamily="49" charset="0"/>
              </a:rPr>
              <a:t>	</a:t>
            </a:r>
            <a:r>
              <a:rPr lang="en-US" sz="2000" dirty="0" err="1">
                <a:latin typeface="Consolas" panose="020B0609020204030204" pitchFamily="49" charset="0"/>
              </a:rPr>
              <a:t>git_sitrep</a:t>
            </a:r>
            <a:r>
              <a:rPr lang="en-US" sz="2000" dirty="0">
                <a:latin typeface="Consolas" panose="020B0609020204030204" pitchFamily="49" charset="0"/>
              </a:rPr>
              <a:t>() # This shows current name, directory, and other settings</a:t>
            </a:r>
          </a:p>
          <a:p>
            <a:endParaRPr lang="en-US" dirty="0"/>
          </a:p>
          <a:p>
            <a:endParaRPr lang="en-US" dirty="0"/>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dirty="0"/>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dirty="0"/>
              <a:t>Setup complete!</a:t>
            </a:r>
          </a:p>
          <a:p>
            <a:pPr marL="0" indent="0" algn="ctr">
              <a:buNone/>
            </a:pPr>
            <a:r>
              <a:rPr lang="en-US" sz="3600" dirty="0"/>
              <a:t>Only a little painful and you’ll never have to do that again!</a:t>
            </a:r>
          </a:p>
        </p:txBody>
      </p:sp>
    </p:spTree>
    <p:extLst>
      <p:ext uri="{BB962C8B-B14F-4D97-AF65-F5344CB8AC3E}">
        <p14:creationId xmlns:p14="http://schemas.microsoft.com/office/powerpoint/2010/main" val="2726240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11449879" cy="4837609"/>
          </a:xfrm>
        </p:spPr>
        <p:txBody>
          <a:bodyPr>
            <a:normAutofit lnSpcReduction="10000"/>
          </a:bodyPr>
          <a:lstStyle/>
          <a:p>
            <a:pPr marL="0" indent="0">
              <a:buNone/>
            </a:pPr>
            <a:r>
              <a:rPr lang="en-US" b="1" dirty="0"/>
              <a:t>How to set up a new project to work in</a:t>
            </a:r>
          </a:p>
          <a:p>
            <a:pPr marL="0" indent="0">
              <a:buNone/>
            </a:pPr>
            <a:r>
              <a:rPr lang="en-US" i="1" dirty="0"/>
              <a:t>Step 1 – Create/choose repo on github.com </a:t>
            </a:r>
          </a:p>
          <a:p>
            <a:pPr marL="0" indent="0">
              <a:buNone/>
            </a:pPr>
            <a:endParaRPr lang="en-US" dirty="0"/>
          </a:p>
          <a:p>
            <a:r>
              <a:rPr lang="en-US" dirty="0"/>
              <a:t>Project already exists on GitHub (“clone” it to your computer)</a:t>
            </a:r>
          </a:p>
          <a:p>
            <a:pPr lvl="1"/>
            <a:r>
              <a:rPr lang="en-US" dirty="0"/>
              <a:t>Go to repo webpage on GitHub and copy entire URL at the top (e.g., </a:t>
            </a:r>
            <a:r>
              <a:rPr lang="en-US" dirty="0">
                <a:hlinkClick r:id="rId2"/>
              </a:rPr>
              <a:t>https://github.com/commfish/Chilkat_Sockeye</a:t>
            </a:r>
            <a:r>
              <a:rPr lang="en-US" dirty="0"/>
              <a:t>)</a:t>
            </a:r>
          </a:p>
          <a:p>
            <a:endParaRPr lang="en-US" dirty="0"/>
          </a:p>
          <a:p>
            <a:r>
              <a:rPr lang="en-US" dirty="0"/>
              <a:t>Project will be new</a:t>
            </a:r>
          </a:p>
          <a:p>
            <a:pPr lvl="1"/>
            <a:r>
              <a:rPr lang="en-US" dirty="0"/>
              <a:t>While logged in, click green “New” repo button or go to </a:t>
            </a:r>
            <a:r>
              <a:rPr lang="en-US" dirty="0">
                <a:hlinkClick r:id="rId3"/>
              </a:rPr>
              <a:t>https://github.com/new</a:t>
            </a:r>
            <a:endParaRPr lang="en-US" dirty="0"/>
          </a:p>
          <a:p>
            <a:pPr lvl="1"/>
            <a:r>
              <a:rPr lang="en-US" dirty="0"/>
              <a:t>Give it a name, chose public/private, add readme, (optional license &amp; </a:t>
            </a:r>
            <a:r>
              <a:rPr lang="en-US" dirty="0" err="1"/>
              <a:t>gitignore</a:t>
            </a:r>
            <a:r>
              <a:rPr lang="en-US" dirty="0"/>
              <a:t>)</a:t>
            </a:r>
          </a:p>
          <a:p>
            <a:pPr lvl="1"/>
            <a:r>
              <a:rPr lang="en-US" dirty="0"/>
              <a:t>Copy entire URL at top</a:t>
            </a:r>
          </a:p>
        </p:txBody>
      </p:sp>
    </p:spTree>
    <p:extLst>
      <p:ext uri="{BB962C8B-B14F-4D97-AF65-F5344CB8AC3E}">
        <p14:creationId xmlns:p14="http://schemas.microsoft.com/office/powerpoint/2010/main" val="1151656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a:normAutofit fontScale="92500" lnSpcReduction="20000"/>
          </a:bodyPr>
          <a:lstStyle/>
          <a:p>
            <a:pPr marL="0" indent="0">
              <a:buNone/>
            </a:pPr>
            <a:r>
              <a:rPr lang="en-US" sz="3000" b="1" dirty="0"/>
              <a:t>How to set up a new project to work in</a:t>
            </a:r>
          </a:p>
          <a:p>
            <a:pPr marL="0" indent="0">
              <a:buNone/>
            </a:pPr>
            <a:r>
              <a:rPr lang="en-US" i="1" dirty="0"/>
              <a:t>Step 2 – Connect RStudio </a:t>
            </a:r>
            <a:r>
              <a:rPr lang="en-US" i="1" dirty="0" err="1"/>
              <a:t>Rproject</a:t>
            </a:r>
            <a:r>
              <a:rPr lang="en-US" i="1" dirty="0"/>
              <a:t> to the repo</a:t>
            </a:r>
          </a:p>
          <a:p>
            <a:pPr marL="0" indent="0">
              <a:buNone/>
            </a:pPr>
            <a:endParaRPr lang="en-US" dirty="0"/>
          </a:p>
          <a:p>
            <a:pPr>
              <a:spcAft>
                <a:spcPts val="1200"/>
              </a:spcAft>
            </a:pPr>
            <a:r>
              <a:rPr lang="en-US" dirty="0"/>
              <a:t>Open RStudio. Click File -&gt; New Project -&gt; Version Control -&gt; Git. Paste in the github.com address into the Repository URL (</a:t>
            </a:r>
            <a:r>
              <a:rPr lang="en-US" dirty="0">
                <a:hlinkClick r:id="rId2"/>
              </a:rPr>
              <a:t>https://github.com/commfish/Chilkat_Sockeye</a:t>
            </a:r>
            <a:r>
              <a:rPr lang="en-US" dirty="0"/>
              <a:t>)</a:t>
            </a:r>
          </a:p>
          <a:p>
            <a:pPr>
              <a:spcAft>
                <a:spcPts val="1200"/>
              </a:spcAft>
            </a:pPr>
            <a:r>
              <a:rPr lang="en-US" dirty="0"/>
              <a:t>It auto fills Project Directory Name (this will be local folder name; change if you like). Set the directory where this folder will be. Open in a new RStudio session (or not). </a:t>
            </a:r>
          </a:p>
          <a:p>
            <a:r>
              <a:rPr lang="en-US" dirty="0"/>
              <a:t>Click Create Project and all files on GitHub repo will sync. If large project, might take a few min.</a:t>
            </a: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dirty="0"/>
              <a:t>3 – 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dirty="0"/>
              <a:t>Woohoo! So let’s review. We have:</a:t>
            </a:r>
          </a:p>
          <a:p>
            <a:r>
              <a:rPr lang="en-US" sz="3600" dirty="0"/>
              <a:t>Created a GitHub account</a:t>
            </a:r>
          </a:p>
          <a:p>
            <a:r>
              <a:rPr lang="en-US" sz="3600" dirty="0"/>
              <a:t>Connected our RStudio to this GitHub account</a:t>
            </a:r>
          </a:p>
          <a:p>
            <a:r>
              <a:rPr lang="en-US" sz="3600" dirty="0"/>
              <a:t>Synced an </a:t>
            </a:r>
            <a:r>
              <a:rPr lang="en-US" sz="3600" dirty="0" err="1"/>
              <a:t>RProject</a:t>
            </a:r>
            <a:r>
              <a:rPr lang="en-US" sz="3600" dirty="0"/>
              <a:t> with a github.com repo</a:t>
            </a:r>
          </a:p>
          <a:p>
            <a:pPr marL="0" indent="0">
              <a:buNone/>
            </a:pPr>
            <a:endParaRPr lang="en-US" sz="3600" dirty="0"/>
          </a:p>
          <a:p>
            <a:pPr marL="0" indent="0">
              <a:buNone/>
            </a:pPr>
            <a:r>
              <a:rPr lang="en-US" sz="3600" i="1" dirty="0"/>
              <a:t>This is huge! Now onto daily usage</a:t>
            </a:r>
          </a:p>
          <a:p>
            <a:endParaRPr lang="en-US" sz="3600" dirty="0"/>
          </a:p>
          <a:p>
            <a:endParaRPr lang="en-US" sz="3600" dirty="0"/>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3 – A bit (more)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79246" y="2597572"/>
            <a:ext cx="2047217" cy="2438262"/>
          </a:xfrm>
        </p:spPr>
        <p:txBody>
          <a:bodyPr>
            <a:normAutofit/>
          </a:bodyPr>
          <a:lstStyle/>
          <a:p>
            <a:pPr marL="0" indent="0" algn="r">
              <a:buNone/>
            </a:pPr>
            <a:r>
              <a:rPr lang="en-US" sz="3600" dirty="0"/>
              <a:t>Pull</a:t>
            </a:r>
          </a:p>
          <a:p>
            <a:pPr marL="0" indent="0" algn="r">
              <a:buNone/>
            </a:pPr>
            <a:r>
              <a:rPr lang="en-US" sz="3600" dirty="0"/>
              <a:t>Commit </a:t>
            </a:r>
          </a:p>
          <a:p>
            <a:pPr marL="0" indent="0" algn="r">
              <a:buNone/>
            </a:pPr>
            <a:r>
              <a:rPr lang="en-US" sz="3600" dirty="0"/>
              <a:t>Push </a:t>
            </a:r>
          </a:p>
          <a:p>
            <a:pPr marL="0" indent="0" algn="r">
              <a:buNone/>
            </a:pPr>
            <a:endParaRPr lang="en-US" sz="3600" dirty="0"/>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011670" y="2597572"/>
            <a:ext cx="8916169"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Download the latest changes from github.com</a:t>
            </a:r>
          </a:p>
          <a:p>
            <a:pPr marL="0" indent="0">
              <a:buNone/>
            </a:pPr>
            <a:r>
              <a:rPr lang="en-US" sz="3600" dirty="0"/>
              <a:t>Prepping your changes for upload </a:t>
            </a:r>
          </a:p>
          <a:p>
            <a:pPr marL="0" indent="0">
              <a:buNone/>
            </a:pPr>
            <a:r>
              <a:rPr lang="en-US" sz="3600" dirty="0"/>
              <a:t>Upload commits to github.com</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2156080" y="2597572"/>
            <a:ext cx="925974" cy="243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a:t>
            </a:r>
          </a:p>
          <a:p>
            <a:pPr marL="0" indent="0" algn="ctr">
              <a:buNone/>
            </a:pPr>
            <a:r>
              <a:rPr lang="en-US" sz="3600" dirty="0"/>
              <a:t>=</a:t>
            </a:r>
          </a:p>
          <a:p>
            <a:pPr marL="0" indent="0" algn="ctr">
              <a:buNone/>
            </a:pPr>
            <a:r>
              <a:rPr lang="en-US" sz="3600" dirty="0"/>
              <a:t>=</a:t>
            </a:r>
          </a:p>
          <a:p>
            <a:pPr marL="0" indent="0">
              <a:buNone/>
            </a:pPr>
            <a:endParaRPr lang="en-US" sz="3600" dirty="0"/>
          </a:p>
        </p:txBody>
      </p:sp>
    </p:spTree>
    <p:extLst>
      <p:ext uri="{BB962C8B-B14F-4D97-AF65-F5344CB8AC3E}">
        <p14:creationId xmlns:p14="http://schemas.microsoft.com/office/powerpoint/2010/main" val="150212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dirty="0"/>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Push</a:t>
              </a:r>
              <a:endParaRPr lang="en-US" sz="2000" i="1" dirty="0"/>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Pull</a:t>
              </a:r>
              <a:endParaRPr lang="en-US" sz="2000" i="1" dirty="0"/>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dirty="0">
                  <a:latin typeface="Arial Black" panose="020B0A04020102020204" pitchFamily="34" charset="0"/>
                </a:rPr>
                <a:t>Commit</a:t>
              </a:r>
              <a:endParaRPr lang="en-US" sz="2000" i="1" dirty="0"/>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dirty="0"/>
              <a:t>Perform them in this order!</a:t>
            </a:r>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dirty="0"/>
              <a:t>Untracked</a:t>
            </a:r>
          </a:p>
          <a:p>
            <a:pPr marL="0" indent="0">
              <a:spcAft>
                <a:spcPts val="1200"/>
              </a:spcAft>
              <a:buNone/>
            </a:pPr>
            <a:r>
              <a:rPr lang="en-US" sz="3200" dirty="0"/>
              <a:t>Modified</a:t>
            </a:r>
          </a:p>
          <a:p>
            <a:pPr marL="0" indent="0">
              <a:spcAft>
                <a:spcPts val="1200"/>
              </a:spcAft>
              <a:buNone/>
            </a:pPr>
            <a:r>
              <a:rPr lang="en-US" sz="3200" dirty="0"/>
              <a:t>Added</a:t>
            </a:r>
          </a:p>
          <a:p>
            <a:pPr marL="0" indent="0">
              <a:spcAft>
                <a:spcPts val="1200"/>
              </a:spcAft>
              <a:buNone/>
            </a:pPr>
            <a:r>
              <a:rPr lang="en-US" sz="3200" dirty="0"/>
              <a:t>Renamed</a:t>
            </a:r>
          </a:p>
          <a:p>
            <a:pPr marL="0" indent="0">
              <a:spcAft>
                <a:spcPts val="1200"/>
              </a:spcAft>
              <a:buNone/>
            </a:pPr>
            <a:r>
              <a:rPr lang="en-US" sz="3200" dirty="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dirty="0"/>
              <a:t>Box Color Meaning</a:t>
            </a:r>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463362" y="2054225"/>
            <a:ext cx="8382000" cy="4351338"/>
          </a:xfrm>
        </p:spPr>
        <p:txBody>
          <a:bodyPr>
            <a:normAutofit/>
          </a:bodyPr>
          <a:lstStyle/>
          <a:p>
            <a:pPr marL="0" indent="0">
              <a:buNone/>
            </a:pPr>
            <a:r>
              <a:rPr lang="en-US" sz="4400" dirty="0"/>
              <a:t>1 – What is GitHub</a:t>
            </a:r>
          </a:p>
          <a:p>
            <a:pPr marL="0" indent="0">
              <a:buNone/>
            </a:pPr>
            <a:r>
              <a:rPr lang="en-US" sz="4400" dirty="0"/>
              <a:t>2  – But why? </a:t>
            </a:r>
          </a:p>
          <a:p>
            <a:pPr marL="0" indent="0">
              <a:buNone/>
            </a:pPr>
            <a:r>
              <a:rPr lang="en-US" sz="4400" dirty="0"/>
              <a:t>3  – How can I use GitHub</a:t>
            </a:r>
          </a:p>
          <a:p>
            <a:pPr marL="0" indent="0">
              <a:buNone/>
            </a:pPr>
            <a:r>
              <a:rPr lang="en-US" sz="4400" dirty="0"/>
              <a:t>4  – Show me the demo!</a:t>
            </a:r>
          </a:p>
          <a:p>
            <a:pPr marL="0" indent="0">
              <a:buNone/>
            </a:pPr>
            <a:r>
              <a:rPr lang="en-US" sz="4400" dirty="0"/>
              <a:t>5  – Cool! What’s next?!</a:t>
            </a:r>
          </a:p>
        </p:txBody>
      </p:sp>
    </p:spTree>
    <p:extLst>
      <p:ext uri="{BB962C8B-B14F-4D97-AF65-F5344CB8AC3E}">
        <p14:creationId xmlns:p14="http://schemas.microsoft.com/office/powerpoint/2010/main" val="29955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Pull First!</a:t>
            </a:r>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638580" y="1303338"/>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663152" y="135135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650865" y="1351355"/>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dirty="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dirty="0">
                <a:ln w="0"/>
                <a:solidFill>
                  <a:schemeClr val="accent6">
                    <a:lumMod val="50000"/>
                  </a:schemeClr>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lstStyle/>
          <a:p>
            <a:r>
              <a:rPr lang="en-US" dirty="0"/>
              <a:t>3 – How can I use R</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39520"/>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rPr>
              <a:t>Deleted text (red)</a:t>
            </a:r>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dirty="0"/>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5005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dirty="0"/>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B6617D"/>
                </a:solidFill>
              </a:rPr>
              <a:t>1</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3832761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dirty="0"/>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dirty="0">
                <a:solidFill>
                  <a:srgbClr val="F27779"/>
                </a:solidFill>
              </a:rPr>
              <a:t>2</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884720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dirty="0"/>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dirty="0">
                <a:solidFill>
                  <a:srgbClr val="FCA369"/>
                </a:solidFill>
              </a:rPr>
              <a:t>3</a:t>
            </a:r>
          </a:p>
          <a:p>
            <a:pPr marL="0" indent="0" algn="ctr">
              <a:buNone/>
            </a:pPr>
            <a:r>
              <a:rPr lang="en-US" sz="3600" b="1" dirty="0"/>
              <a:t>Follow along as I share my screen</a:t>
            </a:r>
            <a:endParaRPr lang="en-US" sz="1900" b="1" dirty="0"/>
          </a:p>
        </p:txBody>
      </p:sp>
    </p:spTree>
    <p:extLst>
      <p:ext uri="{BB962C8B-B14F-4D97-AF65-F5344CB8AC3E}">
        <p14:creationId xmlns:p14="http://schemas.microsoft.com/office/powerpoint/2010/main" val="2613372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Push without committing:</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838200" y="1825624"/>
            <a:ext cx="10515600" cy="1603375"/>
          </a:xfrm>
        </p:spPr>
        <p:txBody>
          <a:bodyPr>
            <a:normAutofit/>
          </a:bodyPr>
          <a:lstStyle/>
          <a:p>
            <a:pPr marL="0" indent="0">
              <a:buNone/>
            </a:pPr>
            <a:r>
              <a:rPr lang="en-US" sz="4000" dirty="0"/>
              <a:t>Remember! </a:t>
            </a:r>
          </a:p>
          <a:p>
            <a:pPr marL="0" indent="0">
              <a:buNone/>
            </a:pPr>
            <a:r>
              <a:rPr lang="en-US" sz="4000" dirty="0"/>
              <a:t>Pull -&gt; Do your work -&gt; Pull -&gt; Commit -&gt; Push</a:t>
            </a:r>
          </a:p>
        </p:txBody>
      </p:sp>
    </p:spTree>
    <p:extLst>
      <p:ext uri="{BB962C8B-B14F-4D97-AF65-F5344CB8AC3E}">
        <p14:creationId xmlns:p14="http://schemas.microsoft.com/office/powerpoint/2010/main" val="1396017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p:txBody>
          <a:bodyPr/>
          <a:lstStyle/>
          <a:p>
            <a:r>
              <a:rPr lang="en-US" dirty="0"/>
              <a:t>5 – Cool! What’s Next?!</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4885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dirty="0"/>
              <a:t>5 – Cool! What’s Next?!</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p:txBody>
          <a:bodyPr/>
          <a:lstStyle/>
          <a:p>
            <a:r>
              <a:rPr lang="en-US" dirty="0"/>
              <a:t>This just barely showed the capabilities of GitHub. You can </a:t>
            </a:r>
          </a:p>
          <a:p>
            <a:pPr lvl="1"/>
            <a:r>
              <a:rPr lang="en-US" dirty="0"/>
              <a:t>Use “Issues” to track, discuss, assign, and tackle remaining issues/tasks</a:t>
            </a:r>
          </a:p>
          <a:p>
            <a:pPr lvl="1"/>
            <a:r>
              <a:rPr lang="en-US" dirty="0"/>
              <a:t>Build a personal website</a:t>
            </a:r>
          </a:p>
          <a:p>
            <a:pPr lvl="1"/>
            <a:r>
              <a:rPr lang="en-US" dirty="0"/>
              <a:t>Build and store an R package</a:t>
            </a:r>
          </a:p>
          <a:p>
            <a:pPr lvl="1"/>
            <a:r>
              <a:rPr lang="en-US" dirty="0"/>
              <a:t>Follow / learn others’ code</a:t>
            </a:r>
          </a:p>
          <a:p>
            <a:pPr lvl="1"/>
            <a:r>
              <a:rPr lang="en-US" dirty="0"/>
              <a:t>Add a “branch” to explore test features without modifying the main data analysis</a:t>
            </a:r>
          </a:p>
          <a:p>
            <a:r>
              <a:rPr lang="en-US" dirty="0"/>
              <a:t>Follow and read the websites on next few slides to learn more</a:t>
            </a:r>
          </a:p>
        </p:txBody>
      </p:sp>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dirty="0"/>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3335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dirty="0"/>
              <a:t>5 – Demo of Capabilities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1954924" y="1"/>
            <a:ext cx="8282152" cy="6160388"/>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dirty="0">
                <a:hlinkClick r:id="rId3"/>
              </a:rPr>
              <a:t>https://github.com/commfish/seak_sablefish</a:t>
            </a:r>
            <a:endParaRPr lang="en-US" b="1" dirty="0"/>
          </a:p>
        </p:txBody>
      </p:sp>
      <p:sp>
        <p:nvSpPr>
          <p:cNvPr id="3" name="TextBox 2">
            <a:extLst>
              <a:ext uri="{FF2B5EF4-FFF2-40B4-BE49-F238E27FC236}">
                <a16:creationId xmlns:a16="http://schemas.microsoft.com/office/drawing/2014/main" id="{44D4DFA1-F4D5-4511-8A38-0CC19A44DE5A}"/>
              </a:ext>
            </a:extLst>
          </p:cNvPr>
          <p:cNvSpPr txBox="1"/>
          <p:nvPr/>
        </p:nvSpPr>
        <p:spPr>
          <a:xfrm>
            <a:off x="178904" y="2524539"/>
            <a:ext cx="1567298" cy="2123658"/>
          </a:xfrm>
          <a:prstGeom prst="rect">
            <a:avLst/>
          </a:prstGeom>
          <a:noFill/>
        </p:spPr>
        <p:txBody>
          <a:bodyPr wrap="square" rtlCol="0">
            <a:spAutoFit/>
          </a:bodyPr>
          <a:lstStyle/>
          <a:p>
            <a:r>
              <a:rPr lang="en-US" sz="4400" b="1" dirty="0"/>
              <a:t>One more </a:t>
            </a:r>
          </a:p>
          <a:p>
            <a:r>
              <a:rPr lang="en-US" sz="4400" b="1" dirty="0"/>
              <a:t>demo</a:t>
            </a:r>
          </a:p>
        </p:txBody>
      </p:sp>
    </p:spTree>
    <p:extLst>
      <p:ext uri="{BB962C8B-B14F-4D97-AF65-F5344CB8AC3E}">
        <p14:creationId xmlns:p14="http://schemas.microsoft.com/office/powerpoint/2010/main" val="2488320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dirty="0"/>
              <a:t>5 – One Last Thought</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dirty="0"/>
              <a:t>Git works best with “raw” or script-based files: R scripts, RMD presentations, CSV files, etc.</a:t>
            </a:r>
          </a:p>
          <a:p>
            <a:endParaRPr lang="en-US" dirty="0"/>
          </a:p>
          <a:p>
            <a:r>
              <a:rPr lang="en-US" dirty="0"/>
              <a:t>It works OK with MS Word, PowerPoint, .XLSX files, but more difficult to compare changes</a:t>
            </a:r>
          </a:p>
          <a:p>
            <a:endParaRPr lang="en-US" dirty="0"/>
          </a:p>
          <a:p>
            <a:r>
              <a:rPr lang="en-US" dirty="0"/>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dirty="0">
                  <a:solidFill>
                    <a:srgbClr val="107A40"/>
                  </a:solidFill>
                  <a:latin typeface="Arial Black" panose="020B0A04020102020204" pitchFamily="34" charset="0"/>
                </a:rPr>
                <a:t>.XLSX</a:t>
              </a:r>
              <a:endParaRPr lang="en-US" dirty="0">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dirty="0"/>
              <a:t>VS</a:t>
            </a:r>
            <a:endParaRPr lang="en-US" b="1" dirty="0"/>
          </a:p>
        </p:txBody>
      </p:sp>
    </p:spTree>
    <p:extLst>
      <p:ext uri="{BB962C8B-B14F-4D97-AF65-F5344CB8AC3E}">
        <p14:creationId xmlns:p14="http://schemas.microsoft.com/office/powerpoint/2010/main" val="2821373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dirty="0"/>
              <a:t>5 – 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p:txBody>
          <a:bodyPr/>
          <a:lstStyle/>
          <a:p>
            <a:pPr marL="0" indent="0">
              <a:buNone/>
            </a:pPr>
            <a:r>
              <a:rPr lang="en-US" dirty="0"/>
              <a:t>What if I have an existing </a:t>
            </a:r>
            <a:r>
              <a:rPr lang="en-US" dirty="0" err="1"/>
              <a:t>RProject</a:t>
            </a:r>
            <a:r>
              <a:rPr lang="en-US" dirty="0"/>
              <a:t> that I want to push to GitHub?</a:t>
            </a:r>
          </a:p>
          <a:p>
            <a:pPr lvl="1"/>
            <a:r>
              <a:rPr lang="en-US" dirty="0"/>
              <a:t>Technically is possibly to push an existing </a:t>
            </a:r>
            <a:r>
              <a:rPr lang="en-US" dirty="0" err="1"/>
              <a:t>RProject</a:t>
            </a:r>
            <a:r>
              <a:rPr lang="en-US" dirty="0"/>
              <a:t> to GitHub, but it gets tricky (requiring command line git). It is simplest to create the new </a:t>
            </a:r>
            <a:r>
              <a:rPr lang="en-US" dirty="0" err="1"/>
              <a:t>RProject</a:t>
            </a:r>
            <a:r>
              <a:rPr lang="en-US" dirty="0"/>
              <a:t>, copy over files, and delete the old project. </a:t>
            </a:r>
          </a:p>
          <a:p>
            <a:pPr marL="0" indent="0">
              <a:buNone/>
            </a:pPr>
            <a:r>
              <a:rPr lang="en-US" dirty="0"/>
              <a:t>I can’t push to GitHub! </a:t>
            </a:r>
          </a:p>
          <a:p>
            <a:pPr lvl="1"/>
            <a:r>
              <a:rPr lang="en-US" dirty="0"/>
              <a:t>Pull first. A collaborator probably made edits to the remote (GitHub.com) version and you need to grab that before you make any edits</a:t>
            </a:r>
          </a:p>
          <a:p>
            <a:pPr marL="0" indent="0">
              <a:buNone/>
            </a:pPr>
            <a:r>
              <a:rPr lang="en-US" dirty="0"/>
              <a:t>How do I add a collaborator?</a:t>
            </a:r>
          </a:p>
          <a:p>
            <a:pPr lvl="1"/>
            <a:r>
              <a:rPr lang="en-US" dirty="0"/>
              <a:t>Go to the repo page on github.com and click settings -&gt; Manage Access. Now they can push code to this same repo! Remember to work in the file separately and push/pull often!!</a:t>
            </a:r>
          </a:p>
          <a:p>
            <a:endParaRPr lang="en-US" dirty="0"/>
          </a:p>
        </p:txBody>
      </p:sp>
    </p:spTree>
    <p:extLst>
      <p:ext uri="{BB962C8B-B14F-4D97-AF65-F5344CB8AC3E}">
        <p14:creationId xmlns:p14="http://schemas.microsoft.com/office/powerpoint/2010/main" val="2014611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dirty="0"/>
              <a:t>5 – Resources</a:t>
            </a:r>
          </a:p>
        </p:txBody>
      </p:sp>
      <p:sp>
        <p:nvSpPr>
          <p:cNvPr id="3" name="Content Placeholder 2">
            <a:extLst>
              <a:ext uri="{FF2B5EF4-FFF2-40B4-BE49-F238E27FC236}">
                <a16:creationId xmlns:a16="http://schemas.microsoft.com/office/drawing/2014/main" id="{A8961950-B900-48D5-9032-66ACF0C38711}"/>
              </a:ext>
            </a:extLst>
          </p:cNvPr>
          <p:cNvSpPr>
            <a:spLocks noGrp="1"/>
          </p:cNvSpPr>
          <p:nvPr>
            <p:ph idx="1"/>
          </p:nvPr>
        </p:nvSpPr>
        <p:spPr/>
        <p:txBody>
          <a:bodyPr>
            <a:normAutofit lnSpcReduction="10000"/>
          </a:bodyPr>
          <a:lstStyle/>
          <a:p>
            <a:pPr marL="0" indent="0">
              <a:buNone/>
            </a:pPr>
            <a:r>
              <a:rPr lang="en-US" dirty="0"/>
              <a:t>Help I messed up!</a:t>
            </a:r>
          </a:p>
          <a:p>
            <a:pPr lvl="1"/>
            <a:r>
              <a:rPr lang="en-US" dirty="0">
                <a:hlinkClick r:id="rId2"/>
              </a:rPr>
              <a:t>ohshitgit.com</a:t>
            </a:r>
            <a:r>
              <a:rPr lang="en-US" dirty="0"/>
              <a:t> (</a:t>
            </a:r>
            <a:r>
              <a:rPr lang="en-US" dirty="0">
                <a:hlinkClick r:id="rId3"/>
              </a:rPr>
              <a:t>dangitgit.com</a:t>
            </a:r>
            <a:r>
              <a:rPr lang="en-US" dirty="0"/>
              <a:t>)</a:t>
            </a:r>
          </a:p>
          <a:p>
            <a:pPr lvl="1"/>
            <a:endParaRPr lang="en-US" dirty="0"/>
          </a:p>
          <a:p>
            <a:pPr marL="0" indent="0">
              <a:buNone/>
            </a:pPr>
            <a:r>
              <a:rPr lang="en-US" dirty="0"/>
              <a:t>I want to learn more!</a:t>
            </a:r>
          </a:p>
          <a:p>
            <a:pPr lvl="1"/>
            <a:r>
              <a:rPr lang="en-US" dirty="0">
                <a:hlinkClick r:id="rId4"/>
              </a:rPr>
              <a:t>An excellent </a:t>
            </a:r>
            <a:r>
              <a:rPr lang="en-US" dirty="0" err="1">
                <a:hlinkClick r:id="rId4"/>
              </a:rPr>
              <a:t>quickstart</a:t>
            </a:r>
            <a:r>
              <a:rPr lang="en-US" dirty="0">
                <a:hlinkClick r:id="rId4"/>
              </a:rPr>
              <a:t> guide</a:t>
            </a:r>
            <a:endParaRPr lang="en-US" dirty="0"/>
          </a:p>
          <a:p>
            <a:pPr lvl="1"/>
            <a:r>
              <a:rPr lang="en-US" dirty="0"/>
              <a:t>On Twitter, follow #RStats &amp; @WeAreRLadies</a:t>
            </a:r>
          </a:p>
          <a:p>
            <a:pPr lvl="1"/>
            <a:r>
              <a:rPr lang="en-US" dirty="0"/>
              <a:t>See next slide!</a:t>
            </a:r>
          </a:p>
          <a:p>
            <a:pPr marL="0" indent="0">
              <a:buNone/>
            </a:pPr>
            <a:endParaRPr lang="en-US" dirty="0"/>
          </a:p>
          <a:p>
            <a:pPr marL="0" indent="0">
              <a:buNone/>
            </a:pPr>
            <a:r>
              <a:rPr lang="en-US" dirty="0"/>
              <a:t>My thesis burned my eyes, show me kittens</a:t>
            </a:r>
          </a:p>
          <a:p>
            <a:pPr lvl="1"/>
            <a:r>
              <a:rPr lang="en-US" dirty="0">
                <a:hlinkClick r:id="rId5"/>
              </a:rPr>
              <a:t>I got you! Browse away</a:t>
            </a:r>
            <a:endParaRPr lang="en-US" dirty="0"/>
          </a:p>
          <a:p>
            <a:endParaRPr lang="en-US" dirty="0"/>
          </a:p>
        </p:txBody>
      </p:sp>
      <p:grpSp>
        <p:nvGrpSpPr>
          <p:cNvPr id="13" name="Group 12">
            <a:extLst>
              <a:ext uri="{FF2B5EF4-FFF2-40B4-BE49-F238E27FC236}">
                <a16:creationId xmlns:a16="http://schemas.microsoft.com/office/drawing/2014/main" id="{9F752B4B-A717-400F-87AC-09AF3F3C8D68}"/>
              </a:ext>
            </a:extLst>
          </p:cNvPr>
          <p:cNvGrpSpPr/>
          <p:nvPr/>
        </p:nvGrpSpPr>
        <p:grpSpPr>
          <a:xfrm>
            <a:off x="7732889" y="1506185"/>
            <a:ext cx="4365978" cy="4365978"/>
            <a:chOff x="7961489" y="1825625"/>
            <a:chExt cx="3606800" cy="3606800"/>
          </a:xfrm>
        </p:grpSpPr>
        <p:pic>
          <p:nvPicPr>
            <p:cNvPr id="5" name="Graphic 4" descr="Questions with solid fill">
              <a:extLst>
                <a:ext uri="{FF2B5EF4-FFF2-40B4-BE49-F238E27FC236}">
                  <a16:creationId xmlns:a16="http://schemas.microsoft.com/office/drawing/2014/main" id="{57468546-76E6-4034-934A-4B81C2D1E5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1489" y="1825625"/>
              <a:ext cx="3606800" cy="3606800"/>
            </a:xfrm>
            <a:prstGeom prst="rect">
              <a:avLst/>
            </a:prstGeom>
          </p:spPr>
        </p:pic>
        <p:sp>
          <p:nvSpPr>
            <p:cNvPr id="12" name="Rectangle: Rounded Corners 11">
              <a:extLst>
                <a:ext uri="{FF2B5EF4-FFF2-40B4-BE49-F238E27FC236}">
                  <a16:creationId xmlns:a16="http://schemas.microsoft.com/office/drawing/2014/main" id="{497626D1-616F-4D01-A8FC-F204B2275AF2}"/>
                </a:ext>
              </a:extLst>
            </p:cNvPr>
            <p:cNvSpPr/>
            <p:nvPr/>
          </p:nvSpPr>
          <p:spPr>
            <a:xfrm>
              <a:off x="9810044" y="2223911"/>
              <a:ext cx="1061156" cy="9708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latin typeface="Arial Black" panose="020B0A04020102020204" pitchFamily="34" charset="0"/>
                </a:rPr>
                <a:t>?</a:t>
              </a:r>
              <a:endParaRPr lang="en-US" sz="7200" dirty="0">
                <a:latin typeface="Arial Black" panose="020B0A04020102020204" pitchFamily="34" charset="0"/>
              </a:endParaRPr>
            </a:p>
          </p:txBody>
        </p:sp>
      </p:grpSp>
    </p:spTree>
    <p:extLst>
      <p:ext uri="{BB962C8B-B14F-4D97-AF65-F5344CB8AC3E}">
        <p14:creationId xmlns:p14="http://schemas.microsoft.com/office/powerpoint/2010/main" val="257803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39F4-19EB-478B-A57B-DBF2A685395E}"/>
              </a:ext>
            </a:extLst>
          </p:cNvPr>
          <p:cNvSpPr>
            <a:spLocks noGrp="1"/>
          </p:cNvSpPr>
          <p:nvPr>
            <p:ph type="title"/>
          </p:nvPr>
        </p:nvSpPr>
        <p:spPr/>
        <p:txBody>
          <a:bodyPr/>
          <a:lstStyle/>
          <a:p>
            <a:r>
              <a:rPr lang="en-US" dirty="0"/>
              <a:t>The Real MVPs</a:t>
            </a:r>
          </a:p>
        </p:txBody>
      </p:sp>
      <p:sp>
        <p:nvSpPr>
          <p:cNvPr id="3" name="Content Placeholder 2">
            <a:extLst>
              <a:ext uri="{FF2B5EF4-FFF2-40B4-BE49-F238E27FC236}">
                <a16:creationId xmlns:a16="http://schemas.microsoft.com/office/drawing/2014/main" id="{292D1C7F-557F-425B-8B55-38F59EFDA29F}"/>
              </a:ext>
            </a:extLst>
          </p:cNvPr>
          <p:cNvSpPr>
            <a:spLocks noGrp="1"/>
          </p:cNvSpPr>
          <p:nvPr>
            <p:ph idx="1"/>
          </p:nvPr>
        </p:nvSpPr>
        <p:spPr>
          <a:xfrm>
            <a:off x="8534403" y="5520820"/>
            <a:ext cx="3657598" cy="1215260"/>
          </a:xfrm>
        </p:spPr>
        <p:txBody>
          <a:bodyPr>
            <a:normAutofit lnSpcReduction="10000"/>
          </a:bodyPr>
          <a:lstStyle/>
          <a:p>
            <a:pPr marL="0" indent="0" algn="ctr">
              <a:buNone/>
            </a:pPr>
            <a:r>
              <a:rPr lang="en-US" b="1" dirty="0"/>
              <a:t>Alexa Thurston</a:t>
            </a:r>
          </a:p>
          <a:p>
            <a:pPr marL="0" indent="0" algn="ctr">
              <a:buNone/>
            </a:pPr>
            <a:r>
              <a:rPr lang="en-US" sz="2400" dirty="0"/>
              <a:t> </a:t>
            </a:r>
            <a:r>
              <a:rPr lang="en-US" sz="2400" dirty="0">
                <a:hlinkClick r:id="rId3"/>
              </a:rPr>
              <a:t>GitHub for Advanced Ecological Data Analysis</a:t>
            </a:r>
            <a:endParaRPr lang="en-US" sz="2400" dirty="0"/>
          </a:p>
        </p:txBody>
      </p:sp>
      <p:sp>
        <p:nvSpPr>
          <p:cNvPr id="8" name="Content Placeholder 2">
            <a:extLst>
              <a:ext uri="{FF2B5EF4-FFF2-40B4-BE49-F238E27FC236}">
                <a16:creationId xmlns:a16="http://schemas.microsoft.com/office/drawing/2014/main" id="{68F826DB-5E6F-4352-9578-23BF2F6A3A83}"/>
              </a:ext>
            </a:extLst>
          </p:cNvPr>
          <p:cNvSpPr txBox="1">
            <a:spLocks/>
          </p:cNvSpPr>
          <p:nvPr/>
        </p:nvSpPr>
        <p:spPr>
          <a:xfrm>
            <a:off x="551842" y="5448624"/>
            <a:ext cx="2806164" cy="1003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Jenny Bryan</a:t>
            </a:r>
          </a:p>
          <a:p>
            <a:pPr marL="0" indent="0" algn="ctr">
              <a:buNone/>
            </a:pPr>
            <a:r>
              <a:rPr lang="en-US" sz="2400" dirty="0">
                <a:hlinkClick r:id="rId4"/>
              </a:rPr>
              <a:t>Happy Git With R</a:t>
            </a:r>
            <a:endParaRPr lang="en-US" sz="2400" dirty="0"/>
          </a:p>
        </p:txBody>
      </p:sp>
      <p:pic>
        <p:nvPicPr>
          <p:cNvPr id="10" name="Picture 9" descr="A person with blonde hair&#10;&#10;Description automatically generated with low confidence">
            <a:extLst>
              <a:ext uri="{FF2B5EF4-FFF2-40B4-BE49-F238E27FC236}">
                <a16:creationId xmlns:a16="http://schemas.microsoft.com/office/drawing/2014/main" id="{64F2D1FB-EE57-4F55-8FD1-0FED131936D8}"/>
              </a:ext>
            </a:extLst>
          </p:cNvPr>
          <p:cNvPicPr>
            <a:picLocks noChangeAspect="1"/>
          </p:cNvPicPr>
          <p:nvPr/>
        </p:nvPicPr>
        <p:blipFill rotWithShape="1">
          <a:blip r:embed="rId5">
            <a:extLst>
              <a:ext uri="{28A0092B-C50C-407E-A947-70E740481C1C}">
                <a14:useLocalDpi xmlns:a14="http://schemas.microsoft.com/office/drawing/2010/main" val="0"/>
              </a:ext>
            </a:extLst>
          </a:blip>
          <a:srcRect l="10000" r="10000"/>
          <a:stretch/>
        </p:blipFill>
        <p:spPr>
          <a:xfrm>
            <a:off x="551842" y="1898547"/>
            <a:ext cx="2806164" cy="3507705"/>
          </a:xfrm>
          <a:prstGeom prst="rect">
            <a:avLst/>
          </a:prstGeom>
          <a:ln w="19050">
            <a:solidFill>
              <a:schemeClr val="tx1"/>
            </a:solidFill>
          </a:ln>
        </p:spPr>
      </p:pic>
      <p:pic>
        <p:nvPicPr>
          <p:cNvPr id="1026" name="CD8E7EB7-2251-483F-8C4E-8A5328F1D3F8">
            <a:extLst>
              <a:ext uri="{FF2B5EF4-FFF2-40B4-BE49-F238E27FC236}">
                <a16:creationId xmlns:a16="http://schemas.microsoft.com/office/drawing/2014/main" id="{D3984534-AF59-4160-9747-9E2328F730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47" t="13310" r="50235" b="3356"/>
          <a:stretch/>
        </p:blipFill>
        <p:spPr bwMode="auto">
          <a:xfrm>
            <a:off x="8843190" y="1898546"/>
            <a:ext cx="2806164" cy="3507705"/>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7B8226-4AFF-49A4-AADB-1D6F66300C89}"/>
              </a:ext>
            </a:extLst>
          </p:cNvPr>
          <p:cNvGrpSpPr/>
          <p:nvPr/>
        </p:nvGrpSpPr>
        <p:grpSpPr>
          <a:xfrm>
            <a:off x="3901963" y="2635308"/>
            <a:ext cx="4388074" cy="3595894"/>
            <a:chOff x="4053402" y="2614988"/>
            <a:chExt cx="4388074" cy="3595894"/>
          </a:xfrm>
        </p:grpSpPr>
        <p:pic>
          <p:nvPicPr>
            <p:cNvPr id="11" name="Picture 10">
              <a:extLst>
                <a:ext uri="{FF2B5EF4-FFF2-40B4-BE49-F238E27FC236}">
                  <a16:creationId xmlns:a16="http://schemas.microsoft.com/office/drawing/2014/main" id="{CF57DA67-1ED2-4FDB-88E9-3AAB81C95393}"/>
                </a:ext>
              </a:extLst>
            </p:cNvPr>
            <p:cNvPicPr>
              <a:picLocks noChangeAspect="1"/>
            </p:cNvPicPr>
            <p:nvPr/>
          </p:nvPicPr>
          <p:blipFill rotWithShape="1">
            <a:blip r:embed="rId7"/>
            <a:srcRect l="53331" t="1190"/>
            <a:stretch/>
          </p:blipFill>
          <p:spPr>
            <a:xfrm>
              <a:off x="5969912" y="3632080"/>
              <a:ext cx="2471564" cy="2578802"/>
            </a:xfrm>
            <a:prstGeom prst="rect">
              <a:avLst/>
            </a:prstGeom>
          </p:spPr>
        </p:pic>
        <p:pic>
          <p:nvPicPr>
            <p:cNvPr id="6" name="Picture 5">
              <a:extLst>
                <a:ext uri="{FF2B5EF4-FFF2-40B4-BE49-F238E27FC236}">
                  <a16:creationId xmlns:a16="http://schemas.microsoft.com/office/drawing/2014/main" id="{40D483F8-ED37-488F-ACB1-10F8453341B1}"/>
                </a:ext>
              </a:extLst>
            </p:cNvPr>
            <p:cNvPicPr>
              <a:picLocks noChangeAspect="1"/>
            </p:cNvPicPr>
            <p:nvPr/>
          </p:nvPicPr>
          <p:blipFill rotWithShape="1">
            <a:blip r:embed="rId7"/>
            <a:srcRect l="2039" t="1189" r="48848" b="1487"/>
            <a:stretch/>
          </p:blipFill>
          <p:spPr>
            <a:xfrm>
              <a:off x="4053402" y="2614988"/>
              <a:ext cx="2600960" cy="2540000"/>
            </a:xfrm>
            <a:prstGeom prst="rect">
              <a:avLst/>
            </a:prstGeom>
          </p:spPr>
        </p:pic>
      </p:grpSp>
      <p:sp>
        <p:nvSpPr>
          <p:cNvPr id="12" name="Content Placeholder 2">
            <a:extLst>
              <a:ext uri="{FF2B5EF4-FFF2-40B4-BE49-F238E27FC236}">
                <a16:creationId xmlns:a16="http://schemas.microsoft.com/office/drawing/2014/main" id="{CCCA29F4-82BE-4C20-B361-149CE589AD56}"/>
              </a:ext>
            </a:extLst>
          </p:cNvPr>
          <p:cNvSpPr txBox="1">
            <a:spLocks/>
          </p:cNvSpPr>
          <p:nvPr/>
        </p:nvSpPr>
        <p:spPr>
          <a:xfrm>
            <a:off x="3912722" y="1682692"/>
            <a:ext cx="4378878" cy="95261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Julie Lowndes &amp; Allison Horst </a:t>
            </a:r>
          </a:p>
          <a:p>
            <a:pPr marL="0" indent="0" algn="ctr">
              <a:buFont typeface="Arial" panose="020B0604020202020204" pitchFamily="34" charset="0"/>
              <a:buNone/>
            </a:pPr>
            <a:r>
              <a:rPr lang="en-US" sz="2600" dirty="0">
                <a:hlinkClick r:id="rId8"/>
              </a:rPr>
              <a:t>R for Excel Users</a:t>
            </a:r>
            <a:endParaRPr lang="en-US" sz="2600" dirty="0"/>
          </a:p>
        </p:txBody>
      </p:sp>
    </p:spTree>
    <p:extLst>
      <p:ext uri="{BB962C8B-B14F-4D97-AF65-F5344CB8AC3E}">
        <p14:creationId xmlns:p14="http://schemas.microsoft.com/office/powerpoint/2010/main" val="692862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dirty="0"/>
              <a:t>Questions? Contact me!</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6024275" y="3429000"/>
            <a:ext cx="5767675" cy="3212130"/>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6228161" y="3703384"/>
            <a:ext cx="5859064" cy="2812851"/>
          </a:xfrm>
        </p:spPr>
        <p:txBody>
          <a:bodyPr>
            <a:normAutofit/>
          </a:bodyPr>
          <a:lstStyle/>
          <a:p>
            <a:pPr marL="0" indent="0">
              <a:spcBef>
                <a:spcPts val="0"/>
              </a:spcBef>
              <a:spcAft>
                <a:spcPts val="4800"/>
              </a:spcAft>
              <a:buNone/>
            </a:pPr>
            <a:r>
              <a:rPr lang="en-US" altLang="en-US" sz="3200" dirty="0"/>
              <a:t>            github.com/justinpriest</a:t>
            </a:r>
          </a:p>
          <a:p>
            <a:pPr marL="0" indent="0">
              <a:spcBef>
                <a:spcPts val="0"/>
              </a:spcBef>
              <a:spcAft>
                <a:spcPts val="4800"/>
              </a:spcAft>
              <a:buNone/>
            </a:pPr>
            <a:r>
              <a:rPr lang="en-US" altLang="en-US" sz="3200" dirty="0"/>
              <a:t>             justin.priest@alaska.gov</a:t>
            </a:r>
          </a:p>
          <a:p>
            <a:pPr marL="0" indent="0">
              <a:spcBef>
                <a:spcPts val="0"/>
              </a:spcBef>
              <a:spcAft>
                <a:spcPts val="4800"/>
              </a:spcAft>
              <a:buNone/>
            </a:pPr>
            <a:r>
              <a:rPr lang="en-US" altLang="en-US" sz="3200" dirty="0"/>
              <a:t>             twitter.com/</a:t>
            </a:r>
            <a:r>
              <a:rPr lang="en-US" altLang="en-US" sz="3200" dirty="0" err="1"/>
              <a:t>justintpriest</a:t>
            </a:r>
            <a:endParaRPr lang="en-US" altLang="en-US" sz="3200" dirty="0"/>
          </a:p>
        </p:txBody>
      </p:sp>
      <p:pic>
        <p:nvPicPr>
          <p:cNvPr id="6" name="Graphic 5">
            <a:extLst>
              <a:ext uri="{FF2B5EF4-FFF2-40B4-BE49-F238E27FC236}">
                <a16:creationId xmlns:a16="http://schemas.microsoft.com/office/drawing/2014/main" id="{FB376D3D-CD8C-42A3-B18B-F6FA42DBD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8161" y="3537852"/>
            <a:ext cx="801290" cy="801290"/>
          </a:xfrm>
          <a:prstGeom prst="rect">
            <a:avLst/>
          </a:prstGeom>
        </p:spPr>
      </p:pic>
      <p:pic>
        <p:nvPicPr>
          <p:cNvPr id="7" name="Graphic 6" descr="Email">
            <a:extLst>
              <a:ext uri="{FF2B5EF4-FFF2-40B4-BE49-F238E27FC236}">
                <a16:creationId xmlns:a16="http://schemas.microsoft.com/office/drawing/2014/main" id="{938C2094-6A4B-4861-B150-681C62B33E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7091" y="4549825"/>
            <a:ext cx="801289" cy="801289"/>
          </a:xfrm>
          <a:prstGeom prst="rect">
            <a:avLst/>
          </a:prstGeom>
        </p:spPr>
      </p:pic>
      <p:pic>
        <p:nvPicPr>
          <p:cNvPr id="8" name="Graphic 7">
            <a:extLst>
              <a:ext uri="{FF2B5EF4-FFF2-40B4-BE49-F238E27FC236}">
                <a16:creationId xmlns:a16="http://schemas.microsoft.com/office/drawing/2014/main" id="{60683DA6-B4DA-443E-A001-6223BE4444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7091" y="5609963"/>
            <a:ext cx="801289" cy="801289"/>
          </a:xfrm>
          <a:prstGeom prst="rect">
            <a:avLst/>
          </a:prstGeom>
        </p:spPr>
      </p:pic>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dirty="0"/>
              <a:t>1 </a:t>
            </a:r>
            <a:r>
              <a:rPr lang="en-US" sz="5400" dirty="0"/>
              <a:t> – </a:t>
            </a:r>
            <a:r>
              <a:rPr lang="en-US" dirty="0"/>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dirty="0"/>
              <a:t>Git is the underlying tech</a:t>
            </a:r>
          </a:p>
          <a:p>
            <a:pPr lvl="1"/>
            <a:r>
              <a:rPr lang="en-US" dirty="0"/>
              <a:t>Integrates a version control program into other programs</a:t>
            </a:r>
          </a:p>
          <a:p>
            <a:r>
              <a:rPr lang="en-US" dirty="0"/>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2">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GitHub is a specific site</a:t>
            </a:r>
          </a:p>
          <a:p>
            <a:pPr lvl="1"/>
            <a:r>
              <a:rPr lang="en-US" dirty="0"/>
              <a:t>Other sites too (e.g., GitLab and </a:t>
            </a:r>
            <a:r>
              <a:rPr lang="en-US" dirty="0" err="1"/>
              <a:t>BitBucket</a:t>
            </a:r>
            <a:r>
              <a:rPr lang="en-US" dirty="0"/>
              <a:t>)</a:t>
            </a:r>
          </a:p>
          <a:p>
            <a:r>
              <a:rPr lang="en-US" dirty="0"/>
              <a:t>Front end (website interface)</a:t>
            </a:r>
          </a:p>
          <a:p>
            <a:endParaRPr lang="en-US" dirty="0"/>
          </a:p>
          <a:p>
            <a:endParaRPr lang="en-US" dirty="0"/>
          </a:p>
        </p:txBody>
      </p:sp>
    </p:spTree>
    <p:extLst>
      <p:ext uri="{BB962C8B-B14F-4D97-AF65-F5344CB8AC3E}">
        <p14:creationId xmlns:p14="http://schemas.microsoft.com/office/powerpoint/2010/main" val="7368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dirty="0"/>
              <a:t>1 </a:t>
            </a:r>
            <a:r>
              <a:rPr lang="en-US" sz="5400" dirty="0"/>
              <a:t> – </a:t>
            </a:r>
            <a:r>
              <a:rPr lang="en-US" dirty="0"/>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dirty="0"/>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2"/>
          <a:stretch>
            <a:fillRect/>
          </a:stretch>
        </p:blipFill>
        <p:spPr>
          <a:xfrm>
            <a:off x="3838574" y="1739635"/>
            <a:ext cx="8305800" cy="4584965"/>
          </a:xfrm>
          <a:prstGeom prst="rect">
            <a:avLst/>
          </a:prstGeom>
        </p:spPr>
      </p:pic>
    </p:spTree>
    <p:extLst>
      <p:ext uri="{BB962C8B-B14F-4D97-AF65-F5344CB8AC3E}">
        <p14:creationId xmlns:p14="http://schemas.microsoft.com/office/powerpoint/2010/main" val="294314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dirty="0"/>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dirty="0"/>
              <a:t>Git is versioning control software</a:t>
            </a:r>
          </a:p>
          <a:p>
            <a:r>
              <a:rPr lang="en-US" dirty="0"/>
              <a:t>This means we can keep track of new additions (in green) and deletions (in red)</a:t>
            </a:r>
          </a:p>
          <a:p>
            <a:endParaRPr lang="en-US" dirty="0"/>
          </a:p>
          <a:p>
            <a:r>
              <a:rPr lang="en-US" dirty="0"/>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Tree>
    <p:extLst>
      <p:ext uri="{BB962C8B-B14F-4D97-AF65-F5344CB8AC3E}">
        <p14:creationId xmlns:p14="http://schemas.microsoft.com/office/powerpoint/2010/main" val="131715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picture containing linedrawing&#10;&#10;Description automatically generated">
            <a:extLst>
              <a:ext uri="{FF2B5EF4-FFF2-40B4-BE49-F238E27FC236}">
                <a16:creationId xmlns:a16="http://schemas.microsoft.com/office/drawing/2014/main" id="{8A28252E-376B-4663-95EF-5A68C983C119}"/>
              </a:ext>
            </a:extLst>
          </p:cNvPr>
          <p:cNvPicPr>
            <a:picLocks noChangeAspect="1"/>
          </p:cNvPicPr>
          <p:nvPr/>
        </p:nvPicPr>
        <p:blipFill rotWithShape="1">
          <a:blip r:embed="rId2">
            <a:extLst>
              <a:ext uri="{28A0092B-C50C-407E-A947-70E740481C1C}">
                <a14:useLocalDpi xmlns:a14="http://schemas.microsoft.com/office/drawing/2010/main" val="0"/>
              </a:ext>
            </a:extLst>
          </a:blip>
          <a:srcRect t="9132" b="9388"/>
          <a:stretch/>
        </p:blipFill>
        <p:spPr>
          <a:xfrm>
            <a:off x="705678" y="0"/>
            <a:ext cx="11042373" cy="6740099"/>
          </a:xfrm>
          <a:prstGeom prst="rect">
            <a:avLst/>
          </a:prstGeom>
        </p:spPr>
      </p:pic>
      <p:sp>
        <p:nvSpPr>
          <p:cNvPr id="3" name="Title 1">
            <a:extLst>
              <a:ext uri="{FF2B5EF4-FFF2-40B4-BE49-F238E27FC236}">
                <a16:creationId xmlns:a16="http://schemas.microsoft.com/office/drawing/2014/main" id="{12E0350B-9C52-4E06-83C4-F5B3D786098C}"/>
              </a:ext>
            </a:extLst>
          </p:cNvPr>
          <p:cNvSpPr txBox="1">
            <a:spLocks/>
          </p:cNvSpPr>
          <p:nvPr/>
        </p:nvSpPr>
        <p:spPr>
          <a:xfrm>
            <a:off x="290478" y="570592"/>
            <a:ext cx="2671384" cy="1735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tx1">
                    <a:lumMod val="85000"/>
                    <a:lumOff val="15000"/>
                  </a:schemeClr>
                </a:solidFill>
                <a:latin typeface="Arial Black" panose="020B0A04020102020204" pitchFamily="34" charset="0"/>
              </a:rPr>
              <a:t>But Why?</a:t>
            </a:r>
          </a:p>
        </p:txBody>
      </p:sp>
    </p:spTree>
    <p:extLst>
      <p:ext uri="{BB962C8B-B14F-4D97-AF65-F5344CB8AC3E}">
        <p14:creationId xmlns:p14="http://schemas.microsoft.com/office/powerpoint/2010/main" val="3320345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dirty="0"/>
              <a:t>2 – Why Use GitHub??</a:t>
            </a:r>
          </a:p>
        </p:txBody>
      </p:sp>
      <p:sp>
        <p:nvSpPr>
          <p:cNvPr id="3" name="Text Placeholder 2">
            <a:extLst>
              <a:ext uri="{FF2B5EF4-FFF2-40B4-BE49-F238E27FC236}">
                <a16:creationId xmlns:a16="http://schemas.microsoft.com/office/drawing/2014/main" id="{ACAEB918-9263-47EB-8F0E-BBD9289283DA}"/>
              </a:ext>
            </a:extLst>
          </p:cNvPr>
          <p:cNvSpPr>
            <a:spLocks noGrp="1"/>
          </p:cNvSpPr>
          <p:nvPr>
            <p:ph type="body" idx="1"/>
          </p:nvPr>
        </p:nvSpPr>
        <p:spPr/>
        <p:txBody>
          <a:bodyPr/>
          <a:lstStyle/>
          <a:p>
            <a:r>
              <a:rPr lang="en-US" dirty="0"/>
              <a:t>Change is </a:t>
            </a:r>
            <a:r>
              <a:rPr lang="en-US" dirty="0" err="1"/>
              <a:t>haaaaard</a:t>
            </a:r>
            <a:endParaRPr lang="en-US" dirty="0"/>
          </a:p>
        </p:txBody>
      </p:sp>
    </p:spTree>
    <p:extLst>
      <p:ext uri="{BB962C8B-B14F-4D97-AF65-F5344CB8AC3E}">
        <p14:creationId xmlns:p14="http://schemas.microsoft.com/office/powerpoint/2010/main" val="3150050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TotalTime>
  <Words>2009</Words>
  <Application>Microsoft Office PowerPoint</Application>
  <PresentationFormat>Widescreen</PresentationFormat>
  <Paragraphs>270</Paragraphs>
  <Slides>45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Arial Black</vt:lpstr>
      <vt:lpstr>Calibri</vt:lpstr>
      <vt:lpstr>Calibri Light</vt:lpstr>
      <vt:lpstr>Consolas</vt:lpstr>
      <vt:lpstr>Goldman Sans</vt:lpstr>
      <vt:lpstr>Office Theme</vt:lpstr>
      <vt:lpstr>GitHub for Fisheries Scientists</vt:lpstr>
      <vt:lpstr>Justin Priest</vt:lpstr>
      <vt:lpstr>Overview</vt:lpstr>
      <vt:lpstr>1 – What is GitHub?</vt:lpstr>
      <vt:lpstr>1  – What is GitHub?</vt:lpstr>
      <vt:lpstr>1  – What is GitHub?</vt:lpstr>
      <vt:lpstr>1 – What is GitHub?</vt:lpstr>
      <vt:lpstr>PowerPoint Presentation</vt:lpstr>
      <vt:lpstr>2 – Why Use GitHub??</vt:lpstr>
      <vt:lpstr>2  – Why use GitHub: Version Control</vt:lpstr>
      <vt:lpstr>2  – Why use GitHub</vt:lpstr>
      <vt:lpstr>2  – Why use GitHub</vt:lpstr>
      <vt:lpstr>PowerPoint Presentation</vt:lpstr>
      <vt:lpstr>2  – Why Use GitHub: Use Case</vt:lpstr>
      <vt:lpstr>PowerPoint Presentation</vt:lpstr>
      <vt:lpstr>3 – How Can I Use GitHub</vt:lpstr>
      <vt:lpstr>3 – A bit of Jargon</vt:lpstr>
      <vt:lpstr>3 – A bit of Jargon</vt:lpstr>
      <vt:lpstr>3 – How can I use GitHub</vt:lpstr>
      <vt:lpstr>3 – How can I use GitHub</vt:lpstr>
      <vt:lpstr>3 – How can I use GitHub</vt:lpstr>
      <vt:lpstr>3 – How can I use GitHub</vt:lpstr>
      <vt:lpstr>3 – How can I use GitHub</vt:lpstr>
      <vt:lpstr>3 – How can I use GitHub</vt:lpstr>
      <vt:lpstr>3 – How can I use GitHub</vt:lpstr>
      <vt:lpstr>3 – A bit (more) Jargon</vt:lpstr>
      <vt:lpstr>3 – A bit (more) Jargon</vt:lpstr>
      <vt:lpstr>PowerPoint Presentation</vt:lpstr>
      <vt:lpstr>PowerPoint Presentation</vt:lpstr>
      <vt:lpstr>PowerPoint Presentation</vt:lpstr>
      <vt:lpstr>PowerPoint Presentation</vt:lpstr>
      <vt:lpstr>3 – How can I use R</vt:lpstr>
      <vt:lpstr>4 – Show Me the Demo!</vt:lpstr>
      <vt:lpstr>4 – Demo 1: Creating a repo</vt:lpstr>
      <vt:lpstr>4 – Demo 2: Cloning an existing repo</vt:lpstr>
      <vt:lpstr>4 – Demo 3: Collaboration!</vt:lpstr>
      <vt:lpstr>Push without committing:</vt:lpstr>
      <vt:lpstr>5 – Cool! What’s Next?!</vt:lpstr>
      <vt:lpstr>5 – Cool! What’s Next?!</vt:lpstr>
      <vt:lpstr>5 – Demo of Capabilities</vt:lpstr>
      <vt:lpstr>5 – One Last Thought</vt:lpstr>
      <vt:lpstr>5 – Troubleshooting</vt:lpstr>
      <vt:lpstr>5 – Resources</vt:lpstr>
      <vt:lpstr>The Real MVPs</vt:lpstr>
      <vt:lpstr>Questions? Contact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Justin T Priest (DFG)</cp:lastModifiedBy>
  <cp:revision>105</cp:revision>
  <dcterms:created xsi:type="dcterms:W3CDTF">2021-03-02T06:19:07Z</dcterms:created>
  <dcterms:modified xsi:type="dcterms:W3CDTF">2021-03-18T06:00:58Z</dcterms:modified>
</cp:coreProperties>
</file>